
<file path=[Content_Types].xml><?xml version="1.0" encoding="utf-8"?>
<Types xmlns="http://schemas.openxmlformats.org/package/2006/content-types">
  <Default Extension="rels" ContentType="application/vnd.openxmlformats-package.relationships+xml"/>
  <Override PartName="/ppt/slideLayouts/slideLayout1.xml" ContentType="application/vnd.openxmlformats-officedocument.presentationml.slideLayout+xml"/>
  <Default Extension="png" ContentType="image/png"/>
  <Default Extension="jpeg" ContentType="image/jpeg"/>
  <Default Extension="xml" ContentType="application/xml"/>
  <Override PartName="/ppt/slides/slide9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8.xml" ContentType="application/vnd.openxmlformats-officedocument.presentationml.slideLayout+xml"/>
  <Override PartName="/ppt/slides/slide7.xml" ContentType="application/vnd.openxmlformats-officedocument.presentationml.slide+xml"/>
  <Override PartName="/ppt/notesSlides/notesSlide1.xml" ContentType="application/vnd.openxmlformats-officedocument.presentationml.notesSlide+xml"/>
  <Override PartName="/ppt/slideLayouts/slideLayout6.xml" ContentType="application/vnd.openxmlformats-officedocument.presentationml.slideLayout+xml"/>
  <Override PartName="/ppt/slides/slide5.xml" ContentType="application/vnd.openxmlformats-officedocument.presentationml.slide+xml"/>
  <Override PartName="/ppt/theme/theme2.xml" ContentType="application/vnd.openxmlformats-officedocument.theme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s/slide3.xml" ContentType="application/vnd.openxmlformats-officedocument.presentationml.slide+xml"/>
  <Override PartName="/ppt/slideLayouts/slideLayout10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ppt/diagrams/quickStyle1.xml" ContentType="application/vnd.openxmlformats-officedocument.drawingml.diagramStyle+xml"/>
  <Override PartName="/ppt/slideLayouts/slideLayout2.xml" ContentType="application/vnd.openxmlformats-officedocument.presentationml.slideLayout+xml"/>
  <Override PartName="/ppt/slides/slide1.xml" ContentType="application/vnd.openxmlformats-officedocument.presentationml.slide+xml"/>
  <Override PartName="/ppt/slides/slide12.xml" ContentType="application/vnd.openxmlformats-officedocument.presentationml.slide+xml"/>
  <Default Extension="bin" ContentType="application/vnd.openxmlformats-officedocument.presentationml.printerSettings"/>
  <Override PartName="/ppt/diagrams/colors1.xml" ContentType="application/vnd.openxmlformats-officedocument.drawingml.diagramColors+xml"/>
  <Override PartName="/ppt/slides/slide10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8.xml" ContentType="application/vnd.openxmlformats-officedocument.presentationml.slide+xml"/>
  <Override PartName="/ppt/presentation.xml" ContentType="application/vnd.openxmlformats-officedocument.presentationml.presentation.main+xml"/>
  <Override PartName="/ppt/diagrams/data1.xml" ContentType="application/vnd.openxmlformats-officedocument.drawingml.diagramData+xml"/>
  <Override PartName="/ppt/diagrams/drawing1.xml" ContentType="application/vnd.ms-office.drawingml.diagramDrawing+xml"/>
  <Override PartName="/ppt/slideLayouts/slideLayout7.xml" ContentType="application/vnd.openxmlformats-officedocument.presentationml.slideLayout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diagrams/layout1.xml" ContentType="application/vnd.openxmlformats-officedocument.drawingml.diagramLayout+xml"/>
  <Override PartName="/ppt/slideLayouts/slideLayout5.xml" ContentType="application/vnd.openxmlformats-officedocument.presentationml.slideLayout+xml"/>
  <Override PartName="/ppt/slides/slide4.xml" ContentType="application/vnd.openxmlformats-officedocument.presentationml.slide+xml"/>
  <Override PartName="/ppt/slideLayouts/slideLayout11.xml" ContentType="application/vnd.openxmlformats-officedocument.presentationml.slideLayout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slideLayouts/slideLayout3.xml" ContentType="application/vnd.openxmlformats-officedocument.presentationml.slideLayout+xml"/>
  <Override PartName="/ppt/slides/slide2.xml" ContentType="application/vnd.openxmlformats-officedocument.presentationml.slide+xml"/>
  <Override PartName="/ppt/slides/slide13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>
  <p:sldMasterIdLst>
    <p:sldMasterId id="2147483660" r:id="rId1"/>
  </p:sldMasterIdLst>
  <p:notesMasterIdLst>
    <p:notesMasterId r:id="rId15"/>
  </p:notesMasterIdLst>
  <p:sldIdLst>
    <p:sldId id="256" r:id="rId2"/>
    <p:sldId id="259" r:id="rId3"/>
    <p:sldId id="257" r:id="rId4"/>
    <p:sldId id="258" r:id="rId5"/>
    <p:sldId id="269" r:id="rId6"/>
    <p:sldId id="266" r:id="rId7"/>
    <p:sldId id="260" r:id="rId8"/>
    <p:sldId id="261" r:id="rId9"/>
    <p:sldId id="262" r:id="rId10"/>
    <p:sldId id="263" r:id="rId11"/>
    <p:sldId id="264" r:id="rId12"/>
    <p:sldId id="265" r:id="rId13"/>
    <p:sldId id="267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1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notesMaster" Target="notesMasters/notesMaster1.xml"/><Relationship Id="rId16" Type="http://schemas.openxmlformats.org/officeDocument/2006/relationships/printerSettings" Target="printerSettings/printerSettings1.bin"/><Relationship Id="rId17" Type="http://schemas.openxmlformats.org/officeDocument/2006/relationships/presProps" Target="presProps.xml"/><Relationship Id="rId18" Type="http://schemas.openxmlformats.org/officeDocument/2006/relationships/viewProps" Target="viewProps.xml"/><Relationship Id="rId19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56580D3-DD98-5D4D-A674-EEA12B95E67A}" type="doc">
      <dgm:prSet loTypeId="urn:microsoft.com/office/officeart/2005/8/layout/lProcess1" loCatId="process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CD15FFCA-9A30-DE44-A612-F5D4EF32F641}">
      <dgm:prSet phldrT="[Text]"/>
      <dgm:spPr/>
      <dgm:t>
        <a:bodyPr/>
        <a:lstStyle/>
        <a:p>
          <a:r>
            <a:rPr lang="en-US" dirty="0" err="1" smtClean="0"/>
            <a:t>Toulmin</a:t>
          </a:r>
          <a:endParaRPr lang="en-US" dirty="0"/>
        </a:p>
      </dgm:t>
    </dgm:pt>
    <dgm:pt modelId="{B82C8EFD-C6E0-074C-8425-1AC057176652}" type="parTrans" cxnId="{36D34ABD-2DDB-C240-BBB8-EE5D61DE5254}">
      <dgm:prSet/>
      <dgm:spPr/>
      <dgm:t>
        <a:bodyPr/>
        <a:lstStyle/>
        <a:p>
          <a:endParaRPr lang="en-US"/>
        </a:p>
      </dgm:t>
    </dgm:pt>
    <dgm:pt modelId="{F63C505D-08CE-574D-8E50-2CE1E622CC9F}" type="sibTrans" cxnId="{36D34ABD-2DDB-C240-BBB8-EE5D61DE5254}">
      <dgm:prSet/>
      <dgm:spPr/>
      <dgm:t>
        <a:bodyPr/>
        <a:lstStyle/>
        <a:p>
          <a:endParaRPr lang="en-US"/>
        </a:p>
      </dgm:t>
    </dgm:pt>
    <dgm:pt modelId="{AB3F2F8C-0111-374A-93B4-A002BFA6760D}">
      <dgm:prSet phldrT="[Text]"/>
      <dgm:spPr/>
      <dgm:t>
        <a:bodyPr/>
        <a:lstStyle/>
        <a:p>
          <a:r>
            <a:rPr lang="en-US" dirty="0" smtClean="0"/>
            <a:t>Mostly refutation</a:t>
          </a:r>
          <a:endParaRPr lang="en-US" dirty="0"/>
        </a:p>
      </dgm:t>
    </dgm:pt>
    <dgm:pt modelId="{FD816375-D0EE-2241-9858-6847A5B747F8}" type="parTrans" cxnId="{90CBC1BE-E229-6648-8F33-81EACBCC175A}">
      <dgm:prSet/>
      <dgm:spPr/>
      <dgm:t>
        <a:bodyPr/>
        <a:lstStyle/>
        <a:p>
          <a:endParaRPr lang="en-US"/>
        </a:p>
      </dgm:t>
    </dgm:pt>
    <dgm:pt modelId="{621EF8D7-59EC-0D40-ACFC-71D72A67F834}" type="sibTrans" cxnId="{90CBC1BE-E229-6648-8F33-81EACBCC175A}">
      <dgm:prSet/>
      <dgm:spPr/>
      <dgm:t>
        <a:bodyPr/>
        <a:lstStyle/>
        <a:p>
          <a:endParaRPr lang="en-US"/>
        </a:p>
      </dgm:t>
    </dgm:pt>
    <dgm:pt modelId="{ACA4F155-F177-BF4D-8774-A94424273FD7}">
      <dgm:prSet phldrT="[Text]"/>
      <dgm:spPr/>
      <dgm:t>
        <a:bodyPr/>
        <a:lstStyle/>
        <a:p>
          <a:r>
            <a:rPr lang="en-US" dirty="0" smtClean="0"/>
            <a:t>Opponent is proven wrong</a:t>
          </a:r>
          <a:endParaRPr lang="en-US" dirty="0"/>
        </a:p>
      </dgm:t>
    </dgm:pt>
    <dgm:pt modelId="{46208FDD-2160-614F-9DD8-D4A9F30A74F5}" type="parTrans" cxnId="{C27097C5-AD9E-D443-8D8D-D180F8561769}">
      <dgm:prSet/>
      <dgm:spPr/>
      <dgm:t>
        <a:bodyPr/>
        <a:lstStyle/>
        <a:p>
          <a:endParaRPr lang="en-US"/>
        </a:p>
      </dgm:t>
    </dgm:pt>
    <dgm:pt modelId="{D68C97B6-7649-F54B-B2CB-74833A843EDB}" type="sibTrans" cxnId="{C27097C5-AD9E-D443-8D8D-D180F8561769}">
      <dgm:prSet/>
      <dgm:spPr/>
      <dgm:t>
        <a:bodyPr/>
        <a:lstStyle/>
        <a:p>
          <a:endParaRPr lang="en-US"/>
        </a:p>
      </dgm:t>
    </dgm:pt>
    <dgm:pt modelId="{D8257F27-4D58-8E4A-9873-8E480BDCCCEE}">
      <dgm:prSet phldrT="[Text]"/>
      <dgm:spPr/>
      <dgm:t>
        <a:bodyPr/>
        <a:lstStyle/>
        <a:p>
          <a:r>
            <a:rPr lang="en-US" dirty="0" err="1" smtClean="0"/>
            <a:t>Rogerian</a:t>
          </a:r>
          <a:endParaRPr lang="en-US" dirty="0"/>
        </a:p>
      </dgm:t>
    </dgm:pt>
    <dgm:pt modelId="{AE0AEADB-E6ED-764D-8379-81530CAA86DD}" type="parTrans" cxnId="{4148504A-61E3-0245-88B6-71F08496511A}">
      <dgm:prSet/>
      <dgm:spPr/>
      <dgm:t>
        <a:bodyPr/>
        <a:lstStyle/>
        <a:p>
          <a:endParaRPr lang="en-US"/>
        </a:p>
      </dgm:t>
    </dgm:pt>
    <dgm:pt modelId="{A3A70642-B432-B244-868F-371831C415E8}" type="sibTrans" cxnId="{4148504A-61E3-0245-88B6-71F08496511A}">
      <dgm:prSet/>
      <dgm:spPr/>
      <dgm:t>
        <a:bodyPr/>
        <a:lstStyle/>
        <a:p>
          <a:endParaRPr lang="en-US"/>
        </a:p>
      </dgm:t>
    </dgm:pt>
    <dgm:pt modelId="{C7F40E42-38A3-7E4D-A07E-396951DBF92A}">
      <dgm:prSet phldrT="[Text]"/>
      <dgm:spPr/>
      <dgm:t>
        <a:bodyPr/>
        <a:lstStyle/>
        <a:p>
          <a:r>
            <a:rPr lang="en-US" dirty="0" smtClean="0"/>
            <a:t>Friendlier tone</a:t>
          </a:r>
          <a:endParaRPr lang="en-US" dirty="0"/>
        </a:p>
      </dgm:t>
    </dgm:pt>
    <dgm:pt modelId="{A56CDAF5-9AEF-B54A-9ACE-995CEA46B8BB}" type="parTrans" cxnId="{35A517AD-AAE6-B945-8C05-8499F8F6A887}">
      <dgm:prSet/>
      <dgm:spPr/>
      <dgm:t>
        <a:bodyPr/>
        <a:lstStyle/>
        <a:p>
          <a:endParaRPr lang="en-US"/>
        </a:p>
      </dgm:t>
    </dgm:pt>
    <dgm:pt modelId="{A45BEC0A-1C45-D540-AA3E-B63A82C8C48D}" type="sibTrans" cxnId="{35A517AD-AAE6-B945-8C05-8499F8F6A887}">
      <dgm:prSet/>
      <dgm:spPr/>
      <dgm:t>
        <a:bodyPr/>
        <a:lstStyle/>
        <a:p>
          <a:endParaRPr lang="en-US"/>
        </a:p>
      </dgm:t>
    </dgm:pt>
    <dgm:pt modelId="{744641D3-A941-2A4C-B057-B6CE4FA629AF}">
      <dgm:prSet phldrT="[Text]"/>
      <dgm:spPr/>
      <dgm:t>
        <a:bodyPr/>
        <a:lstStyle/>
        <a:p>
          <a:r>
            <a:rPr lang="en-US" dirty="0" smtClean="0"/>
            <a:t>Allows both sides to win</a:t>
          </a:r>
          <a:endParaRPr lang="en-US" dirty="0"/>
        </a:p>
      </dgm:t>
    </dgm:pt>
    <dgm:pt modelId="{2438EC73-39F4-B343-91BB-9A33E4D98E49}" type="parTrans" cxnId="{94AA30EC-0380-7C4A-A7A5-7BDD45F33D77}">
      <dgm:prSet/>
      <dgm:spPr/>
      <dgm:t>
        <a:bodyPr/>
        <a:lstStyle/>
        <a:p>
          <a:endParaRPr lang="en-US"/>
        </a:p>
      </dgm:t>
    </dgm:pt>
    <dgm:pt modelId="{AF244582-54D1-5C4B-9EF3-C896FC34D9C2}" type="sibTrans" cxnId="{94AA30EC-0380-7C4A-A7A5-7BDD45F33D77}">
      <dgm:prSet/>
      <dgm:spPr/>
      <dgm:t>
        <a:bodyPr/>
        <a:lstStyle/>
        <a:p>
          <a:endParaRPr lang="en-US"/>
        </a:p>
      </dgm:t>
    </dgm:pt>
    <dgm:pt modelId="{6B371F70-6922-9A4D-BA08-376C23257339}" type="pres">
      <dgm:prSet presAssocID="{856580D3-DD98-5D4D-A674-EEA12B95E67A}" presName="Name0" presStyleCnt="0">
        <dgm:presLayoutVars>
          <dgm:dir/>
          <dgm:animLvl val="lvl"/>
          <dgm:resizeHandles val="exact"/>
        </dgm:presLayoutVars>
      </dgm:prSet>
      <dgm:spPr/>
    </dgm:pt>
    <dgm:pt modelId="{08997185-3243-434A-8106-76E7E4DF4EBE}" type="pres">
      <dgm:prSet presAssocID="{CD15FFCA-9A30-DE44-A612-F5D4EF32F641}" presName="vertFlow" presStyleCnt="0"/>
      <dgm:spPr/>
    </dgm:pt>
    <dgm:pt modelId="{CA0F1132-8949-7F4E-839E-1C8EAB324F52}" type="pres">
      <dgm:prSet presAssocID="{CD15FFCA-9A30-DE44-A612-F5D4EF32F641}" presName="header" presStyleLbl="node1" presStyleIdx="0" presStyleCnt="2"/>
      <dgm:spPr/>
      <dgm:t>
        <a:bodyPr/>
        <a:lstStyle/>
        <a:p>
          <a:endParaRPr lang="en-US"/>
        </a:p>
      </dgm:t>
    </dgm:pt>
    <dgm:pt modelId="{B718B21F-6FD3-B743-8D6C-EAAB18C31009}" type="pres">
      <dgm:prSet presAssocID="{FD816375-D0EE-2241-9858-6847A5B747F8}" presName="parTrans" presStyleLbl="sibTrans2D1" presStyleIdx="0" presStyleCnt="4"/>
      <dgm:spPr/>
    </dgm:pt>
    <dgm:pt modelId="{FEB919F6-6543-1942-BE4B-F4A918AC59A8}" type="pres">
      <dgm:prSet presAssocID="{AB3F2F8C-0111-374A-93B4-A002BFA6760D}" presName="child" presStyleLbl="alignAccFollowNode1" presStyleIdx="0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54C02B1-D34B-D347-9865-0CE268B78D76}" type="pres">
      <dgm:prSet presAssocID="{621EF8D7-59EC-0D40-ACFC-71D72A67F834}" presName="sibTrans" presStyleLbl="sibTrans2D1" presStyleIdx="1" presStyleCnt="4"/>
      <dgm:spPr/>
    </dgm:pt>
    <dgm:pt modelId="{41E2AB27-CDE1-E244-9E1E-11329F488644}" type="pres">
      <dgm:prSet presAssocID="{ACA4F155-F177-BF4D-8774-A94424273FD7}" presName="child" presStyleLbl="alignAccFollowNode1" presStyleIdx="1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5118731-2844-FD43-9A90-873F9D8F51BE}" type="pres">
      <dgm:prSet presAssocID="{CD15FFCA-9A30-DE44-A612-F5D4EF32F641}" presName="hSp" presStyleCnt="0"/>
      <dgm:spPr/>
    </dgm:pt>
    <dgm:pt modelId="{354310B6-3188-C341-AD6B-59DE0CB212AC}" type="pres">
      <dgm:prSet presAssocID="{D8257F27-4D58-8E4A-9873-8E480BDCCCEE}" presName="vertFlow" presStyleCnt="0"/>
      <dgm:spPr/>
    </dgm:pt>
    <dgm:pt modelId="{F6CFFF41-1D94-934F-9DC0-F3C3A91D3A43}" type="pres">
      <dgm:prSet presAssocID="{D8257F27-4D58-8E4A-9873-8E480BDCCCEE}" presName="header" presStyleLbl="node1" presStyleIdx="1" presStyleCnt="2"/>
      <dgm:spPr/>
    </dgm:pt>
    <dgm:pt modelId="{D2E3B8BD-23E6-4C4B-BD02-75476AEBC2BD}" type="pres">
      <dgm:prSet presAssocID="{A56CDAF5-9AEF-B54A-9ACE-995CEA46B8BB}" presName="parTrans" presStyleLbl="sibTrans2D1" presStyleIdx="2" presStyleCnt="4"/>
      <dgm:spPr/>
    </dgm:pt>
    <dgm:pt modelId="{3170157A-8CD4-974D-898F-1BCC8CCEE670}" type="pres">
      <dgm:prSet presAssocID="{C7F40E42-38A3-7E4D-A07E-396951DBF92A}" presName="child" presStyleLbl="alignAccFollowNode1" presStyleIdx="2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22553C3-3754-4C48-A328-6F47164C92FF}" type="pres">
      <dgm:prSet presAssocID="{A45BEC0A-1C45-D540-AA3E-B63A82C8C48D}" presName="sibTrans" presStyleLbl="sibTrans2D1" presStyleIdx="3" presStyleCnt="4"/>
      <dgm:spPr/>
    </dgm:pt>
    <dgm:pt modelId="{DC4D709C-0D61-B84C-B378-3CA544B40434}" type="pres">
      <dgm:prSet presAssocID="{744641D3-A941-2A4C-B057-B6CE4FA629AF}" presName="child" presStyleLbl="alignAccFollowNode1" presStyleIdx="3" presStyleCnt="4">
        <dgm:presLayoutVars>
          <dgm:chMax val="0"/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08A3EF01-5B74-5145-BC0F-8036CAEB77EB}" type="presOf" srcId="{AB3F2F8C-0111-374A-93B4-A002BFA6760D}" destId="{FEB919F6-6543-1942-BE4B-F4A918AC59A8}" srcOrd="0" destOrd="0" presId="urn:microsoft.com/office/officeart/2005/8/layout/lProcess1"/>
    <dgm:cxn modelId="{90CBC1BE-E229-6648-8F33-81EACBCC175A}" srcId="{CD15FFCA-9A30-DE44-A612-F5D4EF32F641}" destId="{AB3F2F8C-0111-374A-93B4-A002BFA6760D}" srcOrd="0" destOrd="0" parTransId="{FD816375-D0EE-2241-9858-6847A5B747F8}" sibTransId="{621EF8D7-59EC-0D40-ACFC-71D72A67F834}"/>
    <dgm:cxn modelId="{94875C21-E92E-084D-8C0E-AC64AB698694}" type="presOf" srcId="{FD816375-D0EE-2241-9858-6847A5B747F8}" destId="{B718B21F-6FD3-B743-8D6C-EAAB18C31009}" srcOrd="0" destOrd="0" presId="urn:microsoft.com/office/officeart/2005/8/layout/lProcess1"/>
    <dgm:cxn modelId="{4148504A-61E3-0245-88B6-71F08496511A}" srcId="{856580D3-DD98-5D4D-A674-EEA12B95E67A}" destId="{D8257F27-4D58-8E4A-9873-8E480BDCCCEE}" srcOrd="1" destOrd="0" parTransId="{AE0AEADB-E6ED-764D-8379-81530CAA86DD}" sibTransId="{A3A70642-B432-B244-868F-371831C415E8}"/>
    <dgm:cxn modelId="{E7B06201-40DD-E94D-BAD5-20F0C62FB8D4}" type="presOf" srcId="{621EF8D7-59EC-0D40-ACFC-71D72A67F834}" destId="{954C02B1-D34B-D347-9865-0CE268B78D76}" srcOrd="0" destOrd="0" presId="urn:microsoft.com/office/officeart/2005/8/layout/lProcess1"/>
    <dgm:cxn modelId="{36D34ABD-2DDB-C240-BBB8-EE5D61DE5254}" srcId="{856580D3-DD98-5D4D-A674-EEA12B95E67A}" destId="{CD15FFCA-9A30-DE44-A612-F5D4EF32F641}" srcOrd="0" destOrd="0" parTransId="{B82C8EFD-C6E0-074C-8425-1AC057176652}" sibTransId="{F63C505D-08CE-574D-8E50-2CE1E622CC9F}"/>
    <dgm:cxn modelId="{EB331E00-F027-964B-9090-3949F45290B4}" type="presOf" srcId="{C7F40E42-38A3-7E4D-A07E-396951DBF92A}" destId="{3170157A-8CD4-974D-898F-1BCC8CCEE670}" srcOrd="0" destOrd="0" presId="urn:microsoft.com/office/officeart/2005/8/layout/lProcess1"/>
    <dgm:cxn modelId="{C27097C5-AD9E-D443-8D8D-D180F8561769}" srcId="{CD15FFCA-9A30-DE44-A612-F5D4EF32F641}" destId="{ACA4F155-F177-BF4D-8774-A94424273FD7}" srcOrd="1" destOrd="0" parTransId="{46208FDD-2160-614F-9DD8-D4A9F30A74F5}" sibTransId="{D68C97B6-7649-F54B-B2CB-74833A843EDB}"/>
    <dgm:cxn modelId="{DA800D05-E85C-DA4B-9876-170D5A2FB8B5}" type="presOf" srcId="{D8257F27-4D58-8E4A-9873-8E480BDCCCEE}" destId="{F6CFFF41-1D94-934F-9DC0-F3C3A91D3A43}" srcOrd="0" destOrd="0" presId="urn:microsoft.com/office/officeart/2005/8/layout/lProcess1"/>
    <dgm:cxn modelId="{61339E24-FB3C-744D-BAD2-EE0F4CF0BB47}" type="presOf" srcId="{CD15FFCA-9A30-DE44-A612-F5D4EF32F641}" destId="{CA0F1132-8949-7F4E-839E-1C8EAB324F52}" srcOrd="0" destOrd="0" presId="urn:microsoft.com/office/officeart/2005/8/layout/lProcess1"/>
    <dgm:cxn modelId="{CA32765A-75EE-B54C-A182-5547F1AD8940}" type="presOf" srcId="{856580D3-DD98-5D4D-A674-EEA12B95E67A}" destId="{6B371F70-6922-9A4D-BA08-376C23257339}" srcOrd="0" destOrd="0" presId="urn:microsoft.com/office/officeart/2005/8/layout/lProcess1"/>
    <dgm:cxn modelId="{9D6E6ADC-F21E-F244-ACF9-458C84951261}" type="presOf" srcId="{ACA4F155-F177-BF4D-8774-A94424273FD7}" destId="{41E2AB27-CDE1-E244-9E1E-11329F488644}" srcOrd="0" destOrd="0" presId="urn:microsoft.com/office/officeart/2005/8/layout/lProcess1"/>
    <dgm:cxn modelId="{E96FAEEB-EF91-3E48-82CD-9E764A4B2838}" type="presOf" srcId="{A56CDAF5-9AEF-B54A-9ACE-995CEA46B8BB}" destId="{D2E3B8BD-23E6-4C4B-BD02-75476AEBC2BD}" srcOrd="0" destOrd="0" presId="urn:microsoft.com/office/officeart/2005/8/layout/lProcess1"/>
    <dgm:cxn modelId="{893AF959-0C54-E14B-8A9A-39A2EF911C5A}" type="presOf" srcId="{744641D3-A941-2A4C-B057-B6CE4FA629AF}" destId="{DC4D709C-0D61-B84C-B378-3CA544B40434}" srcOrd="0" destOrd="0" presId="urn:microsoft.com/office/officeart/2005/8/layout/lProcess1"/>
    <dgm:cxn modelId="{94AA30EC-0380-7C4A-A7A5-7BDD45F33D77}" srcId="{D8257F27-4D58-8E4A-9873-8E480BDCCCEE}" destId="{744641D3-A941-2A4C-B057-B6CE4FA629AF}" srcOrd="1" destOrd="0" parTransId="{2438EC73-39F4-B343-91BB-9A33E4D98E49}" sibTransId="{AF244582-54D1-5C4B-9EF3-C896FC34D9C2}"/>
    <dgm:cxn modelId="{27BA88EF-3749-224A-8FB4-025B1B8B8358}" type="presOf" srcId="{A45BEC0A-1C45-D540-AA3E-B63A82C8C48D}" destId="{022553C3-3754-4C48-A328-6F47164C92FF}" srcOrd="0" destOrd="0" presId="urn:microsoft.com/office/officeart/2005/8/layout/lProcess1"/>
    <dgm:cxn modelId="{35A517AD-AAE6-B945-8C05-8499F8F6A887}" srcId="{D8257F27-4D58-8E4A-9873-8E480BDCCCEE}" destId="{C7F40E42-38A3-7E4D-A07E-396951DBF92A}" srcOrd="0" destOrd="0" parTransId="{A56CDAF5-9AEF-B54A-9ACE-995CEA46B8BB}" sibTransId="{A45BEC0A-1C45-D540-AA3E-B63A82C8C48D}"/>
    <dgm:cxn modelId="{02AB7E90-631F-6942-880A-E009C590E3A6}" type="presParOf" srcId="{6B371F70-6922-9A4D-BA08-376C23257339}" destId="{08997185-3243-434A-8106-76E7E4DF4EBE}" srcOrd="0" destOrd="0" presId="urn:microsoft.com/office/officeart/2005/8/layout/lProcess1"/>
    <dgm:cxn modelId="{B7A3E96F-DB61-6849-83FA-2BC187417785}" type="presParOf" srcId="{08997185-3243-434A-8106-76E7E4DF4EBE}" destId="{CA0F1132-8949-7F4E-839E-1C8EAB324F52}" srcOrd="0" destOrd="0" presId="urn:microsoft.com/office/officeart/2005/8/layout/lProcess1"/>
    <dgm:cxn modelId="{A5E46F94-73BF-444C-8DE2-FCFF32699811}" type="presParOf" srcId="{08997185-3243-434A-8106-76E7E4DF4EBE}" destId="{B718B21F-6FD3-B743-8D6C-EAAB18C31009}" srcOrd="1" destOrd="0" presId="urn:microsoft.com/office/officeart/2005/8/layout/lProcess1"/>
    <dgm:cxn modelId="{8316ADF5-6A79-7948-B550-F6E2CE9E478B}" type="presParOf" srcId="{08997185-3243-434A-8106-76E7E4DF4EBE}" destId="{FEB919F6-6543-1942-BE4B-F4A918AC59A8}" srcOrd="2" destOrd="0" presId="urn:microsoft.com/office/officeart/2005/8/layout/lProcess1"/>
    <dgm:cxn modelId="{4EAB525A-9105-F341-B911-9023536CA7BE}" type="presParOf" srcId="{08997185-3243-434A-8106-76E7E4DF4EBE}" destId="{954C02B1-D34B-D347-9865-0CE268B78D76}" srcOrd="3" destOrd="0" presId="urn:microsoft.com/office/officeart/2005/8/layout/lProcess1"/>
    <dgm:cxn modelId="{090970AF-5589-8A4F-B50B-432A3FBE9F26}" type="presParOf" srcId="{08997185-3243-434A-8106-76E7E4DF4EBE}" destId="{41E2AB27-CDE1-E244-9E1E-11329F488644}" srcOrd="4" destOrd="0" presId="urn:microsoft.com/office/officeart/2005/8/layout/lProcess1"/>
    <dgm:cxn modelId="{946F49F1-054D-334A-A333-46FD17F78BCF}" type="presParOf" srcId="{6B371F70-6922-9A4D-BA08-376C23257339}" destId="{C5118731-2844-FD43-9A90-873F9D8F51BE}" srcOrd="1" destOrd="0" presId="urn:microsoft.com/office/officeart/2005/8/layout/lProcess1"/>
    <dgm:cxn modelId="{1A263A24-46B6-0049-BEB3-E3B426E4178E}" type="presParOf" srcId="{6B371F70-6922-9A4D-BA08-376C23257339}" destId="{354310B6-3188-C341-AD6B-59DE0CB212AC}" srcOrd="2" destOrd="0" presId="urn:microsoft.com/office/officeart/2005/8/layout/lProcess1"/>
    <dgm:cxn modelId="{57014CC7-1C4E-E646-9551-4909ABF6A44D}" type="presParOf" srcId="{354310B6-3188-C341-AD6B-59DE0CB212AC}" destId="{F6CFFF41-1D94-934F-9DC0-F3C3A91D3A43}" srcOrd="0" destOrd="0" presId="urn:microsoft.com/office/officeart/2005/8/layout/lProcess1"/>
    <dgm:cxn modelId="{138AB33D-DCE6-6A4E-BFE5-D133430299CB}" type="presParOf" srcId="{354310B6-3188-C341-AD6B-59DE0CB212AC}" destId="{D2E3B8BD-23E6-4C4B-BD02-75476AEBC2BD}" srcOrd="1" destOrd="0" presId="urn:microsoft.com/office/officeart/2005/8/layout/lProcess1"/>
    <dgm:cxn modelId="{D12EBE7E-11B0-4C44-AF37-0DB832949BBA}" type="presParOf" srcId="{354310B6-3188-C341-AD6B-59DE0CB212AC}" destId="{3170157A-8CD4-974D-898F-1BCC8CCEE670}" srcOrd="2" destOrd="0" presId="urn:microsoft.com/office/officeart/2005/8/layout/lProcess1"/>
    <dgm:cxn modelId="{4D578A2E-44E6-1C40-9778-C8B5B24347A0}" type="presParOf" srcId="{354310B6-3188-C341-AD6B-59DE0CB212AC}" destId="{022553C3-3754-4C48-A328-6F47164C92FF}" srcOrd="3" destOrd="0" presId="urn:microsoft.com/office/officeart/2005/8/layout/lProcess1"/>
    <dgm:cxn modelId="{8E3591E5-C67F-2341-BC28-CDF5CA12ACC4}" type="presParOf" srcId="{354310B6-3188-C341-AD6B-59DE0CB212AC}" destId="{DC4D709C-0D61-B84C-B378-3CA544B40434}" srcOrd="4" destOrd="0" presId="urn:microsoft.com/office/officeart/2005/8/layout/lProcess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A0F1132-8949-7F4E-839E-1C8EAB324F52}">
      <dsp:nvSpPr>
        <dsp:cNvPr id="0" name=""/>
        <dsp:cNvSpPr/>
      </dsp:nvSpPr>
      <dsp:spPr>
        <a:xfrm>
          <a:off x="2408" y="1263696"/>
          <a:ext cx="3772141" cy="94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err="1" smtClean="0"/>
            <a:t>Toulmin</a:t>
          </a:r>
          <a:endParaRPr lang="en-US" sz="5300" kern="1200" dirty="0"/>
        </a:p>
      </dsp:txBody>
      <dsp:txXfrm>
        <a:off x="2408" y="1263696"/>
        <a:ext cx="3772141" cy="943035"/>
      </dsp:txXfrm>
    </dsp:sp>
    <dsp:sp modelId="{B718B21F-6FD3-B743-8D6C-EAAB18C31009}">
      <dsp:nvSpPr>
        <dsp:cNvPr id="0" name=""/>
        <dsp:cNvSpPr/>
      </dsp:nvSpPr>
      <dsp:spPr>
        <a:xfrm rot="5400000">
          <a:off x="1805963" y="2289247"/>
          <a:ext cx="165031" cy="165031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FEB919F6-6543-1942-BE4B-F4A918AC59A8}">
      <dsp:nvSpPr>
        <dsp:cNvPr id="0" name=""/>
        <dsp:cNvSpPr/>
      </dsp:nvSpPr>
      <dsp:spPr>
        <a:xfrm>
          <a:off x="2408" y="2536794"/>
          <a:ext cx="3772141" cy="943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Mostly refutation</a:t>
          </a:r>
          <a:endParaRPr lang="en-US" sz="2900" kern="1200" dirty="0"/>
        </a:p>
      </dsp:txBody>
      <dsp:txXfrm>
        <a:off x="2408" y="2536794"/>
        <a:ext cx="3772141" cy="943035"/>
      </dsp:txXfrm>
    </dsp:sp>
    <dsp:sp modelId="{954C02B1-D34B-D347-9865-0CE268B78D76}">
      <dsp:nvSpPr>
        <dsp:cNvPr id="0" name=""/>
        <dsp:cNvSpPr/>
      </dsp:nvSpPr>
      <dsp:spPr>
        <a:xfrm rot="5400000">
          <a:off x="1805963" y="3562345"/>
          <a:ext cx="165031" cy="165031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41E2AB27-CDE1-E244-9E1E-11329F488644}">
      <dsp:nvSpPr>
        <dsp:cNvPr id="0" name=""/>
        <dsp:cNvSpPr/>
      </dsp:nvSpPr>
      <dsp:spPr>
        <a:xfrm>
          <a:off x="2408" y="3809892"/>
          <a:ext cx="3772141" cy="943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Opponent is proven wrong</a:t>
          </a:r>
          <a:endParaRPr lang="en-US" sz="2900" kern="1200" dirty="0"/>
        </a:p>
      </dsp:txBody>
      <dsp:txXfrm>
        <a:off x="2408" y="3809892"/>
        <a:ext cx="3772141" cy="943035"/>
      </dsp:txXfrm>
    </dsp:sp>
    <dsp:sp modelId="{F6CFFF41-1D94-934F-9DC0-F3C3A91D3A43}">
      <dsp:nvSpPr>
        <dsp:cNvPr id="0" name=""/>
        <dsp:cNvSpPr/>
      </dsp:nvSpPr>
      <dsp:spPr>
        <a:xfrm>
          <a:off x="4302649" y="1263696"/>
          <a:ext cx="3772141" cy="943035"/>
        </a:xfrm>
        <a:prstGeom prst="roundRect">
          <a:avLst>
            <a:gd name="adj" fmla="val 10000"/>
          </a:avLst>
        </a:prstGeom>
        <a:gradFill rotWithShape="0">
          <a:gsLst>
            <a:gs pos="0">
              <a:schemeClr val="accent1"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  <dsp:txBody>
        <a:bodyPr spcFirstLastPara="0" vert="horz" wrap="square" lIns="67310" tIns="67310" rIns="67310" bIns="67310" numCol="1" spcCol="1270" anchor="ctr" anchorCtr="0">
          <a:noAutofit/>
        </a:bodyPr>
        <a:lstStyle/>
        <a:p>
          <a:pPr lvl="0" algn="ctr" defTabSz="2355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5300" kern="1200" dirty="0" err="1" smtClean="0"/>
            <a:t>Rogerian</a:t>
          </a:r>
          <a:endParaRPr lang="en-US" sz="5300" kern="1200" dirty="0"/>
        </a:p>
      </dsp:txBody>
      <dsp:txXfrm>
        <a:off x="4302649" y="1263696"/>
        <a:ext cx="3772141" cy="943035"/>
      </dsp:txXfrm>
    </dsp:sp>
    <dsp:sp modelId="{D2E3B8BD-23E6-4C4B-BD02-75476AEBC2BD}">
      <dsp:nvSpPr>
        <dsp:cNvPr id="0" name=""/>
        <dsp:cNvSpPr/>
      </dsp:nvSpPr>
      <dsp:spPr>
        <a:xfrm rot="5400000">
          <a:off x="6106205" y="2289247"/>
          <a:ext cx="165031" cy="165031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3170157A-8CD4-974D-898F-1BCC8CCEE670}">
      <dsp:nvSpPr>
        <dsp:cNvPr id="0" name=""/>
        <dsp:cNvSpPr/>
      </dsp:nvSpPr>
      <dsp:spPr>
        <a:xfrm>
          <a:off x="4302649" y="2536794"/>
          <a:ext cx="3772141" cy="943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Friendlier tone</a:t>
          </a:r>
          <a:endParaRPr lang="en-US" sz="2900" kern="1200" dirty="0"/>
        </a:p>
      </dsp:txBody>
      <dsp:txXfrm>
        <a:off x="4302649" y="2536794"/>
        <a:ext cx="3772141" cy="943035"/>
      </dsp:txXfrm>
    </dsp:sp>
    <dsp:sp modelId="{022553C3-3754-4C48-A328-6F47164C92FF}">
      <dsp:nvSpPr>
        <dsp:cNvPr id="0" name=""/>
        <dsp:cNvSpPr/>
      </dsp:nvSpPr>
      <dsp:spPr>
        <a:xfrm rot="5400000">
          <a:off x="6106205" y="3562345"/>
          <a:ext cx="165031" cy="165031"/>
        </a:xfrm>
        <a:prstGeom prst="rightArrow">
          <a:avLst>
            <a:gd name="adj1" fmla="val 66700"/>
            <a:gd name="adj2" fmla="val 50000"/>
          </a:avLst>
        </a:prstGeom>
        <a:gradFill rotWithShape="0">
          <a:gsLst>
            <a:gs pos="0">
              <a:schemeClr val="accent1">
                <a:tint val="60000"/>
                <a:hueOff val="0"/>
                <a:satOff val="0"/>
                <a:lumOff val="0"/>
                <a:alphaOff val="0"/>
                <a:shade val="63000"/>
                <a:satMod val="165000"/>
              </a:schemeClr>
            </a:gs>
            <a:gs pos="30000">
              <a:schemeClr val="accent1">
                <a:tint val="60000"/>
                <a:hueOff val="0"/>
                <a:satOff val="0"/>
                <a:lumOff val="0"/>
                <a:alphaOff val="0"/>
                <a:shade val="58000"/>
                <a:satMod val="165000"/>
              </a:schemeClr>
            </a:gs>
            <a:gs pos="75000">
              <a:schemeClr val="accent1">
                <a:tint val="60000"/>
                <a:hueOff val="0"/>
                <a:satOff val="0"/>
                <a:lumOff val="0"/>
                <a:alphaOff val="0"/>
                <a:shade val="30000"/>
                <a:satMod val="175000"/>
              </a:schemeClr>
            </a:gs>
            <a:gs pos="100000">
              <a:schemeClr val="accent1">
                <a:tint val="60000"/>
                <a:hueOff val="0"/>
                <a:satOff val="0"/>
                <a:lumOff val="0"/>
                <a:alphaOff val="0"/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  <a:ln>
          <a:noFill/>
        </a:ln>
        <a:effectLst>
          <a:outerShdw blurRad="50800" dist="20000" dir="5400000" rotWithShape="0">
            <a:srgbClr val="000000">
              <a:alpha val="42000"/>
            </a:srgbClr>
          </a:outerShdw>
        </a:effectLst>
      </dsp:spPr>
      <dsp:style>
        <a:lnRef idx="0">
          <a:scrgbClr r="0" g="0" b="0"/>
        </a:lnRef>
        <a:fillRef idx="3">
          <a:scrgbClr r="0" g="0" b="0"/>
        </a:fillRef>
        <a:effectRef idx="2">
          <a:scrgbClr r="0" g="0" b="0"/>
        </a:effectRef>
        <a:fontRef idx="minor">
          <a:schemeClr val="lt1"/>
        </a:fontRef>
      </dsp:style>
    </dsp:sp>
    <dsp:sp modelId="{DC4D709C-0D61-B84C-B378-3CA544B40434}">
      <dsp:nvSpPr>
        <dsp:cNvPr id="0" name=""/>
        <dsp:cNvSpPr/>
      </dsp:nvSpPr>
      <dsp:spPr>
        <a:xfrm>
          <a:off x="4302649" y="3809892"/>
          <a:ext cx="3772141" cy="943035"/>
        </a:xfrm>
        <a:prstGeom prst="roundRect">
          <a:avLst>
            <a:gd name="adj" fmla="val 10000"/>
          </a:avLst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6830" tIns="36830" rIns="36830" bIns="36830" numCol="1" spcCol="1270" anchor="ctr" anchorCtr="0">
          <a:noAutofit/>
        </a:bodyPr>
        <a:lstStyle/>
        <a:p>
          <a:pPr lvl="0" algn="ctr" defTabSz="1289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900" kern="1200" dirty="0" smtClean="0"/>
            <a:t>Allows both sides to win</a:t>
          </a:r>
          <a:endParaRPr lang="en-US" sz="2900" kern="1200" dirty="0"/>
        </a:p>
      </dsp:txBody>
      <dsp:txXfrm>
        <a:off x="4302649" y="3809892"/>
        <a:ext cx="3772141" cy="943035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lProcess1">
  <dgm:title val=""/>
  <dgm:desc val=""/>
  <dgm:catLst>
    <dgm:cat type="process" pri="15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0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1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2"/>
      </dgm:ptLst>
      <dgm:cxnLst>
        <dgm:cxn modelId="3" srcId="0" destId="1" srcOrd="0" destOrd="0"/>
        <dgm:cxn modelId="4" srcId="0" destId="2" srcOrd="0" destOrd="0"/>
        <dgm:cxn modelId="5" srcId="1" destId="11" srcOrd="0" destOrd="0"/>
        <dgm:cxn modelId="6" srcId="2" destId="22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51" srcId="1" destId="11" srcOrd="0" destOrd="0"/>
        <dgm:cxn modelId="61" srcId="2" destId="21" srcOrd="0" destOrd="0"/>
        <dgm:cxn modelId="71" srcId="3" destId="31" srcOrd="0" destOrd="0"/>
        <dgm:cxn modelId="81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L"/>
          <dgm:param type="vertAlign" val="mid"/>
          <dgm:param type="nodeHorzAlign" val="l"/>
          <dgm:param type="nodeVertAlign" val="t"/>
          <dgm:param type="fallback" val="2D"/>
        </dgm:alg>
      </dgm:if>
      <dgm:else name="Name3">
        <dgm:alg type="lin">
          <dgm:param type="linDir" val="fromR"/>
          <dgm:param type="vertAlign" val="mid"/>
          <dgm:param type="nodeHorzAlign" val="r"/>
          <dgm:param type="nodeVertAlign" val="t"/>
          <dgm:param type="fallback" val="2D"/>
        </dgm:alg>
      </dgm:else>
    </dgm:choose>
    <dgm:shape xmlns:r="http://schemas.openxmlformats.org/officeDocument/2006/relationships" r:blip="">
      <dgm:adjLst/>
    </dgm:shape>
    <dgm:presOf/>
    <dgm:constrLst>
      <dgm:constr type="h" for="des" forName="header" refType="h"/>
      <dgm:constr type="w" for="des" forName="header" refType="h" refFor="des" refForName="header" op="equ" fact="4"/>
      <dgm:constr type="h" for="des" forName="child" refType="h" refFor="des" refForName="header" op="equ"/>
      <dgm:constr type="w" for="des" forName="child" refType="w" refFor="des" refForName="header" op="equ"/>
      <dgm:constr type="w" for="ch" forName="hSp" refType="w" refFor="des" refForName="header" op="equ" fact="0.14"/>
      <dgm:constr type="h" for="des" forName="parTrans" refType="h" refFor="des" refForName="header" op="equ" fact="0.35"/>
      <dgm:constr type="h" for="des" forName="sibTrans" refType="h" refFor="des" refForName="parTrans" op="equ"/>
      <dgm:constr type="primFontSz" for="des" forName="child" op="equ" val="65"/>
      <dgm:constr type="primFontSz" for="des" forName="header" op="equ" val="65"/>
    </dgm:constrLst>
    <dgm:ruleLst/>
    <dgm:forEach name="Name4" axis="ch" ptType="node">
      <dgm:layoutNode name="vertFlow">
        <dgm:choose name="Name5">
          <dgm:if name="Name6" func="var" arg="dir" op="equ" val="norm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if>
          <dgm:else name="Name7">
            <dgm:alg type="lin">
              <dgm:param type="linDir" val="fromT"/>
              <dgm:param type="nodeHorzAlign" val="ctr"/>
              <dgm:param type="nodeVertAlign" val="t"/>
              <dgm:param type="fallback" val="2D"/>
            </dgm:alg>
          </dgm:else>
        </dgm:choose>
        <dgm:shape xmlns:r="http://schemas.openxmlformats.org/officeDocument/2006/relationships" r:blip="">
          <dgm:adjLst/>
        </dgm:shape>
        <dgm:presOf/>
        <dgm:constrLst/>
        <dgm:ruleLst/>
        <dgm:layoutNode name="header" styleLbl="node1"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</dgm:constrLst>
          <dgm:ruleLst>
            <dgm:rule type="primFontSz" val="5" fact="NaN" max="NaN"/>
          </dgm:ruleLst>
        </dgm:layoutNode>
        <dgm:forEach name="Name8" axis="ch" ptType="parTrans" cnt="1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w" refType="h"/>
              <dgm:constr type="connDist"/>
              <dgm:constr type="wArH" refType="h" fact="0.25"/>
              <dgm:constr type="hArH" refType="wArH" fact="2"/>
              <dgm:constr type="stemThick" refType="hArH" fact="0.667"/>
              <dgm:constr type="begPad" refType="connDist" fact="0.25"/>
              <dgm:constr type="endPad" refType="connDist" fact="0.25"/>
            </dgm:constrLst>
            <dgm:ruleLst/>
          </dgm:layoutNode>
        </dgm:forEach>
        <dgm:forEach name="Name9" axis="ch" ptType="node">
          <dgm:layoutNode name="child" styleLbl="alignAccFollowNode1">
            <dgm:varLst>
              <dgm:chMax val="0"/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  <dgm:forEach name="Name10" axis="followSib" ptType="sibTrans" cnt="1">
            <dgm:layoutNode name="sibTrans" styleLbl="sibTrans2D1">
              <dgm:alg type="conn">
                <dgm:param type="begPts" val="auto"/>
                <dgm:param type="endPts" val="auto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w" refType="h"/>
                <dgm:constr type="connDist"/>
                <dgm:constr type="wArH" refType="h" fact="0.25"/>
                <dgm:constr type="hArH" refType="wArH" fact="2"/>
                <dgm:constr type="stemThick" refType="hArH" fact="0.667"/>
                <dgm:constr type="begPad" refType="w" fact="0.25"/>
                <dgm:constr type="endPad" refType="w" fact="0.25"/>
              </dgm:constrLst>
              <dgm:ruleLst/>
            </dgm:layoutNode>
          </dgm:forEach>
        </dgm:forEach>
      </dgm:layoutNode>
      <dgm:choose name="Name11">
        <dgm:if name="Name12" axis="self" ptType="node" func="revPos" op="gte" val="2">
          <dgm:layoutNode name="hSp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if>
        <dgm:else name="Name13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3EC8C4B-DB10-4DF2-B989-279F0DC3C822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7BB433B-D0E1-4681-B992-96BABF946B1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7BB433B-D0E1-4681-B992-96BABF946B1E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Content Placeholder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3" name="Footer Placeholder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Straight Connector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Date Placeholder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3D650482-3E81-486E-8C1F-7D990B2FFE6D}" type="datetimeFigureOut">
              <a:rPr lang="en-US" smtClean="0"/>
              <a:pPr/>
              <a:t>10/21/10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FBF55851-2D8C-4067-98D6-FF35C8823F0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1" Type="http://schemas.openxmlformats.org/officeDocument/2006/relationships/slideLayout" Target="../slideLayouts/slideLayout2.xml"/><Relationship Id="rId2" Type="http://schemas.openxmlformats.org/officeDocument/2006/relationships/diagramData" Target="../diagrams/data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frustration2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09800" y="1110343"/>
            <a:ext cx="5029200" cy="5747657"/>
          </a:xfrm>
          <a:prstGeom prst="rect">
            <a:avLst/>
          </a:prstGeom>
        </p:spPr>
      </p:pic>
      <p:sp>
        <p:nvSpPr>
          <p:cNvPr id="7" name="Rectangle 6"/>
          <p:cNvSpPr/>
          <p:nvPr/>
        </p:nvSpPr>
        <p:spPr>
          <a:xfrm>
            <a:off x="1524000" y="304800"/>
            <a:ext cx="671421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The Nice Way to Argue</a:t>
            </a:r>
            <a:endParaRPr lang="en-US" sz="5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3581400" y="1219200"/>
            <a:ext cx="264803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Rogerian Logic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2209800" y="6096000"/>
            <a:ext cx="6070893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By </a:t>
            </a:r>
            <a:r>
              <a:rPr lang="en-US" sz="3200" b="1" cap="none" spc="0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Baylee</a:t>
            </a:r>
            <a:r>
              <a:rPr lang="en-US" sz="3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, Ryan, and Annie</a:t>
            </a:r>
            <a:endParaRPr lang="en-US" sz="3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Use of </a:t>
            </a:r>
            <a:r>
              <a:rPr lang="en-US" dirty="0" err="1" smtClean="0"/>
              <a:t>Rogerian</a:t>
            </a:r>
            <a:r>
              <a:rPr lang="en-US" dirty="0" smtClean="0"/>
              <a:t> Techniques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English Class</a:t>
            </a:r>
          </a:p>
          <a:p>
            <a:pPr lvl="1"/>
            <a:r>
              <a:rPr lang="en-US" sz="2400" dirty="0" smtClean="0"/>
              <a:t>Refute method</a:t>
            </a:r>
          </a:p>
          <a:p>
            <a:pPr lvl="1"/>
            <a:r>
              <a:rPr lang="en-US" sz="2400" dirty="0" smtClean="0"/>
              <a:t>Speech making</a:t>
            </a:r>
          </a:p>
          <a:p>
            <a:pPr lvl="1"/>
            <a:r>
              <a:rPr lang="en-US" sz="2400" dirty="0" smtClean="0"/>
              <a:t>Seminars</a:t>
            </a:r>
          </a:p>
          <a:p>
            <a:r>
              <a:rPr lang="en-US" dirty="0" smtClean="0"/>
              <a:t>Language Arts / Social Studies</a:t>
            </a:r>
          </a:p>
          <a:p>
            <a:pPr lvl="1"/>
            <a:r>
              <a:rPr lang="en-US" sz="2400" dirty="0" smtClean="0"/>
              <a:t>Debates</a:t>
            </a:r>
          </a:p>
          <a:p>
            <a:pPr lvl="1"/>
            <a:r>
              <a:rPr lang="en-US" sz="2400" dirty="0" smtClean="0"/>
              <a:t>Seminars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458200" cy="1143000"/>
          </a:xfrm>
        </p:spPr>
        <p:txBody>
          <a:bodyPr>
            <a:noAutofit/>
          </a:bodyPr>
          <a:lstStyle/>
          <a:p>
            <a:r>
              <a:rPr lang="en-US" sz="3600" dirty="0" smtClean="0"/>
              <a:t>Use of </a:t>
            </a:r>
            <a:r>
              <a:rPr lang="en-US" sz="3600" dirty="0" err="1" smtClean="0"/>
              <a:t>Rogerian</a:t>
            </a:r>
            <a:r>
              <a:rPr lang="en-US" sz="3600" dirty="0" smtClean="0"/>
              <a:t> Techniques Cont.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sz="3000" dirty="0" smtClean="0"/>
              <a:t>Originally used for psychotherapy.</a:t>
            </a:r>
          </a:p>
          <a:p>
            <a:pPr>
              <a:spcAft>
                <a:spcPts val="1200"/>
              </a:spcAft>
            </a:pPr>
            <a:r>
              <a:rPr lang="en-US" sz="3000" dirty="0" smtClean="0"/>
              <a:t>Rogers made a huge contribution to psychology.</a:t>
            </a:r>
          </a:p>
          <a:p>
            <a:pPr>
              <a:spcAft>
                <a:spcPts val="1200"/>
              </a:spcAft>
            </a:pPr>
            <a:r>
              <a:rPr lang="en-US" sz="3000" dirty="0" smtClean="0"/>
              <a:t>In psychology </a:t>
            </a:r>
            <a:r>
              <a:rPr lang="en-US" sz="3000" dirty="0" err="1" smtClean="0"/>
              <a:t>Rogerian</a:t>
            </a:r>
            <a:r>
              <a:rPr lang="en-US" sz="3000" dirty="0" smtClean="0"/>
              <a:t> logic was embraced for its “humanistic approach”.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Real Life Uses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Jon Stewart: Rally to Restore Sanity- LGBT rights.</a:t>
            </a:r>
          </a:p>
          <a:p>
            <a:r>
              <a:rPr lang="en-US" dirty="0" smtClean="0"/>
              <a:t>“The goals of our journey are not unreasonable and they are not dissimilar from the basic human desires of our opposition.”</a:t>
            </a:r>
          </a:p>
          <a:p>
            <a:r>
              <a:rPr lang="en-US" dirty="0" smtClean="0"/>
              <a:t>Ancient Greek: sway voters in democratic debates.</a:t>
            </a:r>
            <a:endParaRPr lang="en-US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How to Apply This Information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Persuasive papers, speeches and petitions can be made more effective.</a:t>
            </a:r>
          </a:p>
          <a:p>
            <a:r>
              <a:rPr lang="en-US" dirty="0" smtClean="0"/>
              <a:t>“Common ground” requires steps.</a:t>
            </a:r>
          </a:p>
          <a:p>
            <a:pPr lvl="1"/>
            <a:r>
              <a:rPr lang="en-US" dirty="0" smtClean="0"/>
              <a:t>Indentify ideas.</a:t>
            </a:r>
          </a:p>
          <a:p>
            <a:pPr lvl="1"/>
            <a:r>
              <a:rPr lang="en-US" dirty="0" smtClean="0"/>
              <a:t>Give background.</a:t>
            </a:r>
          </a:p>
          <a:p>
            <a:pPr lvl="1"/>
            <a:r>
              <a:rPr lang="en-US" dirty="0" smtClean="0"/>
              <a:t>Show a common solution.</a:t>
            </a:r>
          </a:p>
          <a:p>
            <a:r>
              <a:rPr lang="en-US" dirty="0" smtClean="0"/>
              <a:t>Simple when proof, reason, claim and warrant are given.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Background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Invented by Carl Rogers in the 1940’s and 1950’s.</a:t>
            </a:r>
          </a:p>
          <a:p>
            <a:r>
              <a:rPr lang="en-US" sz="3200" dirty="0" smtClean="0"/>
              <a:t>Argument strategy, common goals of each side are found.</a:t>
            </a:r>
          </a:p>
          <a:p>
            <a:r>
              <a:rPr lang="en-US" sz="3200" dirty="0" smtClean="0"/>
              <a:t>Used in effort to find</a:t>
            </a:r>
            <a:r>
              <a:rPr lang="en-US" sz="3200" dirty="0" smtClean="0"/>
              <a:t> “common ground”.</a:t>
            </a:r>
            <a:endParaRPr lang="en-US" sz="3200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Carl Rogers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Influential psychologist.</a:t>
            </a:r>
          </a:p>
          <a:p>
            <a:r>
              <a:rPr lang="en-US" dirty="0" smtClean="0"/>
              <a:t>Among founders of the humanistic approach to psychology.</a:t>
            </a:r>
          </a:p>
          <a:p>
            <a:r>
              <a:rPr lang="en-US" dirty="0" smtClean="0"/>
              <a:t>Born in Chicago on January 8, 1902.</a:t>
            </a:r>
          </a:p>
          <a:p>
            <a:r>
              <a:rPr lang="en-US" dirty="0" smtClean="0"/>
              <a:t>His father, Walter A. Rogers, was a civil engineer.</a:t>
            </a:r>
          </a:p>
          <a:p>
            <a:r>
              <a:rPr lang="en-US" dirty="0" smtClean="0"/>
              <a:t>His first career choice was agriculture.</a:t>
            </a:r>
          </a:p>
          <a:p>
            <a:r>
              <a:rPr lang="en-US" dirty="0" smtClean="0"/>
              <a:t>Then history and then religion.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dirty="0" smtClean="0"/>
              <a:t>What is Rogerian Logic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3200" dirty="0" smtClean="0"/>
              <a:t>“Common Ground” argument.</a:t>
            </a:r>
          </a:p>
          <a:p>
            <a:r>
              <a:rPr lang="en-US" sz="3200" dirty="0" smtClean="0"/>
              <a:t>Explain issue at hand using neutral wording.</a:t>
            </a:r>
          </a:p>
          <a:p>
            <a:r>
              <a:rPr lang="en-US" sz="3200" dirty="0" smtClean="0"/>
              <a:t>Analyze the other sides argument.</a:t>
            </a:r>
          </a:p>
          <a:p>
            <a:r>
              <a:rPr lang="en-US" sz="3200" dirty="0" smtClean="0"/>
              <a:t>Analyze what the two positions have in common.</a:t>
            </a:r>
          </a:p>
          <a:p>
            <a:r>
              <a:rPr lang="en-US" sz="3200" dirty="0" smtClean="0"/>
              <a:t>Show a solution serving both parties interests.</a:t>
            </a:r>
          </a:p>
          <a:p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sz="quarter" idx="1"/>
          </p:nvPr>
        </p:nvGraphicFramePr>
        <p:xfrm>
          <a:off x="457200" y="228600"/>
          <a:ext cx="8077200" cy="6016625"/>
        </p:xfrm>
        <a:graphic>
          <a:graphicData uri="http://schemas.openxmlformats.org/drawingml/2006/diagram">
            <a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Characteristics </a:t>
            </a:r>
            <a:r>
              <a:rPr lang="en-US" smtClean="0"/>
              <a:t>of Rogerian Logic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1200"/>
              </a:spcAft>
            </a:pPr>
            <a:r>
              <a:rPr lang="en-US" dirty="0" smtClean="0"/>
              <a:t>Non-confrontational.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Friendly tone.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Respectful of opposite views.</a:t>
            </a:r>
          </a:p>
          <a:p>
            <a:pPr>
              <a:spcAft>
                <a:spcPts val="1200"/>
              </a:spcAft>
            </a:pPr>
            <a:r>
              <a:rPr lang="en-US" dirty="0" smtClean="0"/>
              <a:t>Allows more both sides of an argument to be correct. 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 smtClean="0"/>
              <a:t>What Types Of Questions Are Asked By These Types Of Thinkers</a:t>
            </a:r>
            <a:endParaRPr lang="en-US" sz="3200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spcAft>
                <a:spcPts val="1800"/>
              </a:spcAft>
            </a:pPr>
            <a:r>
              <a:rPr lang="en-US" dirty="0" smtClean="0"/>
              <a:t>Common interests.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Whether or not the issue is being fixed, rather than how.</a:t>
            </a:r>
          </a:p>
          <a:p>
            <a:pPr>
              <a:spcAft>
                <a:spcPts val="1800"/>
              </a:spcAft>
            </a:pPr>
            <a:r>
              <a:rPr lang="en-US" dirty="0" smtClean="0"/>
              <a:t>How do these</a:t>
            </a:r>
            <a:r>
              <a:rPr lang="en-US" dirty="0" smtClean="0"/>
              <a:t> </a:t>
            </a:r>
            <a:r>
              <a:rPr lang="en-US" dirty="0" smtClean="0"/>
              <a:t>solutions</a:t>
            </a:r>
            <a:r>
              <a:rPr lang="en-US" dirty="0" smtClean="0"/>
              <a:t> </a:t>
            </a:r>
            <a:r>
              <a:rPr lang="en-US" dirty="0" smtClean="0"/>
              <a:t>benefit me</a:t>
            </a:r>
            <a:r>
              <a:rPr lang="en-US" dirty="0" smtClean="0"/>
              <a:t>?</a:t>
            </a:r>
          </a:p>
          <a:p>
            <a:endParaRPr lang="en-US" dirty="0" smtClean="0"/>
          </a:p>
          <a:p>
            <a:pPr>
              <a:buNone/>
            </a:pPr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Screen shot 2010-10-21 at 1.53.25 PM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29200" y="3886200"/>
            <a:ext cx="2693904" cy="271174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sz="2450" dirty="0" smtClean="0"/>
              <a:t>Advantages:</a:t>
            </a:r>
          </a:p>
          <a:p>
            <a:pPr lvl="1"/>
            <a:r>
              <a:rPr lang="en-US" sz="2200" dirty="0" smtClean="0"/>
              <a:t>Settlement for both sides of the argument.</a:t>
            </a:r>
          </a:p>
          <a:p>
            <a:pPr lvl="1"/>
            <a:r>
              <a:rPr lang="en-US" sz="2200" dirty="0" smtClean="0"/>
              <a:t>Effective for psychological and emotional arguments.</a:t>
            </a:r>
          </a:p>
          <a:p>
            <a:pPr lvl="1"/>
            <a:r>
              <a:rPr lang="en-US" sz="2200" dirty="0" smtClean="0"/>
              <a:t>Empathic listening: opens the door for mutual understanding.</a:t>
            </a:r>
          </a:p>
          <a:p>
            <a:pPr lvl="1"/>
            <a:r>
              <a:rPr lang="en-US" sz="2200" dirty="0" smtClean="0"/>
              <a:t>Focuses on building bridges between writer and audience.</a:t>
            </a:r>
          </a:p>
          <a:p>
            <a:pPr lvl="1"/>
            <a:r>
              <a:rPr lang="en-US" sz="2200" dirty="0" smtClean="0"/>
              <a:t>Places weight on values, beliefs, and opinions the two sides share.</a:t>
            </a:r>
          </a:p>
          <a:p>
            <a:pPr lvl="1"/>
            <a:r>
              <a:rPr lang="en-US" sz="2200" dirty="0" smtClean="0"/>
              <a:t>Enforces a "You win and I do too" solution. </a:t>
            </a:r>
            <a:endParaRPr lang="en-US" sz="2200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Advantages and Disadvantages Cont.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Disadvantages:</a:t>
            </a:r>
          </a:p>
          <a:p>
            <a:pPr lvl="1"/>
            <a:r>
              <a:rPr lang="en-US" dirty="0" smtClean="0"/>
              <a:t>No room for creativity through </a:t>
            </a:r>
            <a:r>
              <a:rPr lang="en-US" dirty="0" smtClean="0"/>
              <a:t>argument.</a:t>
            </a:r>
          </a:p>
          <a:p>
            <a:pPr lvl="1"/>
            <a:r>
              <a:rPr lang="en-US" dirty="0" smtClean="0"/>
              <a:t>Problem that no common ground can be settled.</a:t>
            </a:r>
            <a:endParaRPr lang="en-US" dirty="0" smtClean="0"/>
          </a:p>
          <a:p>
            <a:pPr lvl="1"/>
            <a:endParaRPr lang="en-US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Oriel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2221</TotalTime>
  <Words>450</Words>
  <Application>Microsoft Macintosh PowerPoint</Application>
  <PresentationFormat>On-screen Show (4:3)</PresentationFormat>
  <Paragraphs>74</Paragraphs>
  <Slides>13</Slides>
  <Notes>1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Oriel</vt:lpstr>
      <vt:lpstr>Slide 1</vt:lpstr>
      <vt:lpstr>Background</vt:lpstr>
      <vt:lpstr>Carl Rogers</vt:lpstr>
      <vt:lpstr>What is Rogerian Logic</vt:lpstr>
      <vt:lpstr>Slide 5</vt:lpstr>
      <vt:lpstr>Characteristics of Rogerian Logic</vt:lpstr>
      <vt:lpstr>What Types Of Questions Are Asked By These Types Of Thinkers</vt:lpstr>
      <vt:lpstr>Advantages and Disadvantages</vt:lpstr>
      <vt:lpstr>Advantages and Disadvantages Cont.</vt:lpstr>
      <vt:lpstr>Use of Rogerian Techniques</vt:lpstr>
      <vt:lpstr>Use of Rogerian Techniques Cont.</vt:lpstr>
      <vt:lpstr>Real Life Uses </vt:lpstr>
      <vt:lpstr>How to Apply This Information</vt:lpstr>
    </vt:vector>
  </TitlesOfParts>
  <Company>REG4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rcarufe</dc:creator>
  <cp:lastModifiedBy>Annie Kingston</cp:lastModifiedBy>
  <cp:revision>11</cp:revision>
  <dcterms:created xsi:type="dcterms:W3CDTF">2010-10-21T17:31:00Z</dcterms:created>
  <dcterms:modified xsi:type="dcterms:W3CDTF">2010-10-22T01:21:39Z</dcterms:modified>
</cp:coreProperties>
</file>